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84" r:id="rId5"/>
    <p:sldId id="282" r:id="rId6"/>
    <p:sldId id="283"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2AF"/>
    <a:srgbClr val="003366"/>
    <a:srgbClr val="7878DE"/>
    <a:srgbClr val="271EA0"/>
    <a:srgbClr val="1E1EA0"/>
    <a:srgbClr val="2B2B89"/>
    <a:srgbClr val="2D2DB9"/>
    <a:srgbClr val="78CDDE"/>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95579" autoAdjust="0"/>
  </p:normalViewPr>
  <p:slideViewPr>
    <p:cSldViewPr>
      <p:cViewPr varScale="1">
        <p:scale>
          <a:sx n="77" d="100"/>
          <a:sy n="77" d="100"/>
        </p:scale>
        <p:origin x="1296"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39D8-85A0-4AEB-B0B2-8E74DD8D268A}" type="datetimeFigureOut">
              <a:rPr lang="en-US" smtClean="0"/>
              <a:t>7/25/2025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EF1CE-BA30-430F-B9B9-24D5D21081EE}" type="slidenum">
              <a:rPr lang="en-US" smtClean="0"/>
              <a:t>‹#›</a:t>
            </a:fld>
            <a:endParaRPr lang="en-US" dirty="0"/>
          </a:p>
        </p:txBody>
      </p:sp>
    </p:spTree>
    <p:extLst>
      <p:ext uri="{BB962C8B-B14F-4D97-AF65-F5344CB8AC3E}">
        <p14:creationId xmlns:p14="http://schemas.microsoft.com/office/powerpoint/2010/main" val="312682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8125" y="100012"/>
            <a:ext cx="7254875" cy="966788"/>
          </a:xfrm>
        </p:spPr>
        <p:txBody>
          <a:bodyPr/>
          <a:lstStyle>
            <a:lvl1pPr>
              <a:defRPr sz="40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B3A489-CBA1-4701-AB86-B80AD327283C}" type="slidenum">
              <a:rPr lang="en-US">
                <a:solidFill>
                  <a:srgbClr val="000000"/>
                </a:solidFill>
              </a:rPr>
              <a:pPr>
                <a:defRPr/>
              </a:pPr>
              <a:t>‹#›</a:t>
            </a:fld>
            <a:endParaRPr lang="en-US" dirty="0">
              <a:solidFill>
                <a:srgbClr val="000000"/>
              </a:solidFill>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08125" y="1109662"/>
            <a:ext cx="72548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2"/>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77800" y="204788"/>
            <a:ext cx="1270000" cy="12430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2233914"/>
      </p:ext>
    </p:extLst>
  </p:cSld>
  <p:clrMapOvr>
    <a:masterClrMapping/>
  </p:clrMapOvr>
  <p:transition spd="slow" advClick="0" advTm="10000">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8842DE-851A-44CE-A113-5D458DCF36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48126936"/>
      </p:ext>
    </p:extLst>
  </p:cSld>
  <p:clrMapOvr>
    <a:masterClrMapping/>
  </p:clrMapOvr>
  <p:transition spd="slow" advClick="0" advTm="10000">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32A4C3-BE41-497B-8363-954324BA29C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99348710"/>
      </p:ext>
    </p:extLst>
  </p:cSld>
  <p:clrMapOvr>
    <a:masterClrMapping/>
  </p:clrMapOvr>
  <p:transition spd="slow" advClick="0" advTm="10000">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BEBA8EAE-BF5A-486C-A8C5-ECC9F3942E4B}">
                <a14:imgProps xmlns:a14="http://schemas.microsoft.com/office/drawing/2010/main">
                  <a14:imgLayer r:embed="rId3">
                    <a14:imgEffect>
                      <a14:sharpenSoften amount="250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317409" y="204788"/>
            <a:ext cx="1273959" cy="12312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37009301"/>
      </p:ext>
    </p:extLst>
  </p:cSld>
  <p:clrMapOvr>
    <a:masterClrMapping/>
  </p:clrMapOvr>
  <p:transition spd="slow" advClick="0" advTm="10000">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EAE472-962C-48C7-8F26-FA41E9B12E2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77235105"/>
      </p:ext>
    </p:extLst>
  </p:cSld>
  <p:clrMapOvr>
    <a:masterClrMapping/>
  </p:clrMapOvr>
  <p:transition spd="slow" advClick="0" advTm="10000">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D62B6D-6839-4C07-BD4C-53FCDB8A095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4289010"/>
      </p:ext>
    </p:extLst>
  </p:cSld>
  <p:clrMapOvr>
    <a:masterClrMapping/>
  </p:clrMapOvr>
  <p:transition spd="slow" advClick="0" advTm="10000">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6A9D979-82BF-4302-B834-718A8940ACD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93974670"/>
      </p:ext>
    </p:extLst>
  </p:cSld>
  <p:clrMapOvr>
    <a:masterClrMapping/>
  </p:clrMapOvr>
  <p:transition spd="slow" advClick="0" advTm="10000">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288A5C2-17CC-4FBC-AF15-5924075BCD6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15804609"/>
      </p:ext>
    </p:extLst>
  </p:cSld>
  <p:clrMapOvr>
    <a:masterClrMapping/>
  </p:clrMapOvr>
  <p:transition spd="slow" advClick="0" advTm="10000">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3043D6-D7C5-4240-9403-56C884420C5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21969328"/>
      </p:ext>
    </p:extLst>
  </p:cSld>
  <p:clrMapOvr>
    <a:masterClrMapping/>
  </p:clrMapOvr>
  <p:transition spd="slow" advClick="0" advTm="10000">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FBCD20-1427-47BA-AD8C-8B743E4A9C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04374709"/>
      </p:ext>
    </p:extLst>
  </p:cSld>
  <p:clrMapOvr>
    <a:masterClrMapping/>
  </p:clrMapOvr>
  <p:transition spd="slow" advClick="0" advTm="10000">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81A74F-3B52-4A1C-AD7C-69543F13467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79042431"/>
      </p:ext>
    </p:extLst>
  </p:cSld>
  <p:clrMapOvr>
    <a:masterClrMapping/>
  </p:clrMapOvr>
  <p:transition spd="slow" advClick="0" advTm="10000">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2D2DB9"/>
            </a:gs>
            <a:gs pos="98000">
              <a:schemeClr val="accent6"/>
            </a:gs>
            <a:gs pos="76000">
              <a:srgbClr val="272745"/>
            </a:gs>
            <a:gs pos="57000">
              <a:schemeClr val="tx1">
                <a:lumMod val="85000"/>
                <a:lumOff val="15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506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cs typeface="+mn-cs"/>
              </a:defRPr>
            </a:lvl1pPr>
          </a:lstStyle>
          <a:p>
            <a:pPr fontAlgn="base">
              <a:spcBef>
                <a:spcPct val="0"/>
              </a:spcBef>
              <a:spcAft>
                <a:spcPct val="0"/>
              </a:spcAft>
              <a:defRPr/>
            </a:pPr>
            <a:endParaRPr lang="en-US" dirty="0">
              <a:solidFill>
                <a:srgbClr val="000000"/>
              </a:solidFill>
            </a:endParaRPr>
          </a:p>
        </p:txBody>
      </p:sp>
      <p:sp>
        <p:nvSpPr>
          <p:cNvPr id="4506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fontAlgn="base">
              <a:spcBef>
                <a:spcPct val="0"/>
              </a:spcBef>
              <a:spcAft>
                <a:spcPct val="0"/>
              </a:spcAft>
              <a:defRPr/>
            </a:pPr>
            <a:fld id="{8B5ED00D-3A8A-41D8-9955-A69880B1E38F}"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87689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0">
    <p:cover dir="d"/>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ice.disa.mil/index.cfm?fa=card&amp;sp=112382&amp;s=404&amp;dep=*DoD&amp;sc=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CC3EB2-3A02-43AE-1642-DE421667692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AAE7111-C5D0-CEC7-6492-C34BAA2F7B09}"/>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Friday, July 25</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452F7234-054B-9D38-1182-2D28487AABF1}"/>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58B673A6-6122-B96E-DB54-FDBD283FEB60}"/>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83431E53-4B53-9E35-E15E-D6650C5973DF}"/>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08DF9D11-82D9-F367-BD0C-635482C54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3973468824"/>
      </p:ext>
    </p:extLst>
  </p:cSld>
  <p:clrMapOvr>
    <a:masterClrMapping/>
  </p:clrMapOvr>
  <p:transition spd="slow" advClick="0" advTm="10000">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A9C41-12F0-AC58-9B85-5421ED05468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2BA9429-8125-B98A-4999-87E0EF91F947}"/>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Saturday, </a:t>
            </a:r>
            <a:r>
              <a:rPr lang="en-US" altLang="en-US" sz="2400" b="1" kern="0">
                <a:solidFill>
                  <a:srgbClr val="DDDDDD"/>
                </a:solidFill>
                <a:latin typeface="Calibri" panose="020F0502020204030204" pitchFamily="34" charset="0"/>
                <a:cs typeface="Calibri" panose="020F0502020204030204" pitchFamily="34" charset="0"/>
              </a:rPr>
              <a:t>July 2</a:t>
            </a:r>
            <a:r>
              <a:rPr lang="en-US" altLang="en-US" sz="2400" b="1" kern="0" dirty="0">
                <a:solidFill>
                  <a:srgbClr val="DDDDDD"/>
                </a:solidFill>
                <a:latin typeface="Calibri" panose="020F0502020204030204" pitchFamily="34" charset="0"/>
                <a:cs typeface="Calibri" panose="020F0502020204030204" pitchFamily="34" charset="0"/>
              </a:rPr>
              <a:t>6</a:t>
            </a:r>
            <a:r>
              <a:rPr lang="en-US" altLang="en-US" sz="2400" b="1" kern="0" baseline="3000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B2040F31-8525-C923-BA0B-9492E298A08A}"/>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C022E9DB-FFC5-60ED-4697-3E576E262E6E}"/>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B703D03C-9320-6120-CB5A-1876C574F037}"/>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3D877B0C-22C3-891E-81FB-9ADD96646A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685468511"/>
      </p:ext>
    </p:extLst>
  </p:cSld>
  <p:clrMapOvr>
    <a:masterClrMapping/>
  </p:clrMapOvr>
  <p:transition spd="slow" advClick="0" advTm="10000">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D74E0-2FCF-E915-F190-60735A8E0244}"/>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A020BB5-FC89-4352-E34A-CB7577B3390F}"/>
              </a:ext>
            </a:extLst>
          </p:cNvPr>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DEPARTURES FROM:  Aviano, AB, Italy (AVB) Sunday, July 27</a:t>
            </a:r>
            <a:r>
              <a:rPr lang="en-US" altLang="en-US" sz="2400" b="1" kern="0" baseline="30000" dirty="0">
                <a:solidFill>
                  <a:srgbClr val="DDDDDD"/>
                </a:solidFill>
                <a:latin typeface="Calibri" panose="020F0502020204030204" pitchFamily="34" charset="0"/>
                <a:cs typeface="Calibri" panose="020F0502020204030204" pitchFamily="34" charset="0"/>
              </a:rPr>
              <a:t>th</a:t>
            </a:r>
            <a:r>
              <a:rPr lang="en-US" altLang="en-US" sz="2400" b="1" kern="0" dirty="0">
                <a:solidFill>
                  <a:srgbClr val="DDDDDD"/>
                </a:solidFill>
                <a:latin typeface="Calibri" panose="020F0502020204030204" pitchFamily="34" charset="0"/>
                <a:cs typeface="Calibri" panose="020F0502020204030204" pitchFamily="34" charset="0"/>
              </a:rPr>
              <a:t>, 2025</a:t>
            </a:r>
          </a:p>
        </p:txBody>
      </p:sp>
      <p:graphicFrame>
        <p:nvGraphicFramePr>
          <p:cNvPr id="8" name="Table 7">
            <a:extLst>
              <a:ext uri="{FF2B5EF4-FFF2-40B4-BE49-F238E27FC236}">
                <a16:creationId xmlns:a16="http://schemas.microsoft.com/office/drawing/2014/main" id="{381D6C39-92D6-59EF-38F3-C5DDB384D6DC}"/>
              </a:ext>
            </a:extLst>
          </p:cNvPr>
          <p:cNvGraphicFramePr>
            <a:graphicFrameLocks noGrp="1"/>
          </p:cNvGraphicFramePr>
          <p:nvPr/>
        </p:nvGraphicFramePr>
        <p:xfrm>
          <a:off x="211016" y="1600200"/>
          <a:ext cx="8737599" cy="2940206"/>
        </p:xfrm>
        <a:graphic>
          <a:graphicData uri="http://schemas.openxmlformats.org/drawingml/2006/table">
            <a:tbl>
              <a:tblPr firstRow="1">
                <a:effectLst>
                  <a:innerShdw blurRad="63500" dist="50800" dir="13500000">
                    <a:prstClr val="black">
                      <a:alpha val="50000"/>
                    </a:prstClr>
                  </a:innerShdw>
                </a:effectLst>
                <a:tableStyleId>{08FB837D-C827-4EFA-A057-4D05807E0F7C}</a:tableStyleId>
              </a:tblPr>
              <a:tblGrid>
                <a:gridCol w="1193800">
                  <a:extLst>
                    <a:ext uri="{9D8B030D-6E8A-4147-A177-3AD203B41FA5}">
                      <a16:colId xmlns:a16="http://schemas.microsoft.com/office/drawing/2014/main" val="2598588479"/>
                    </a:ext>
                  </a:extLst>
                </a:gridCol>
                <a:gridCol w="6324600">
                  <a:extLst>
                    <a:ext uri="{9D8B030D-6E8A-4147-A177-3AD203B41FA5}">
                      <a16:colId xmlns:a16="http://schemas.microsoft.com/office/drawing/2014/main" val="1047654847"/>
                    </a:ext>
                  </a:extLst>
                </a:gridCol>
                <a:gridCol w="1219199">
                  <a:extLst>
                    <a:ext uri="{9D8B030D-6E8A-4147-A177-3AD203B41FA5}">
                      <a16:colId xmlns:a16="http://schemas.microsoft.com/office/drawing/2014/main" val="1586034297"/>
                    </a:ext>
                  </a:extLst>
                </a:gridCol>
              </a:tblGrid>
              <a:tr h="375481">
                <a:tc>
                  <a:txBody>
                    <a:bodyPr/>
                    <a:lstStyle/>
                    <a:p>
                      <a:pPr algn="ctr"/>
                      <a:r>
                        <a:rPr lang="en-US" u="none" dirty="0"/>
                        <a:t>ROLL CALL</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DESTINATION</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tc>
                  <a:txBody>
                    <a:bodyPr/>
                    <a:lstStyle/>
                    <a:p>
                      <a:pPr algn="ctr"/>
                      <a:r>
                        <a:rPr lang="en-US" u="none" dirty="0"/>
                        <a:t>SEATS</a:t>
                      </a:r>
                      <a:endParaRPr lang="en-US" u="none"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tcPr>
                </a:tc>
                <a:extLst>
                  <a:ext uri="{0D108BD9-81ED-4DB2-BD59-A6C34878D82A}">
                    <a16:rowId xmlns:a16="http://schemas.microsoft.com/office/drawing/2014/main" val="4233681542"/>
                  </a:ext>
                </a:extLst>
              </a:tr>
              <a:tr h="530466">
                <a:tc>
                  <a:txBody>
                    <a:bodyPr/>
                    <a:lstStyle/>
                    <a:p>
                      <a:pPr algn="ctr"/>
                      <a:r>
                        <a:rPr lang="en-US" dirty="0"/>
                        <a:t>N/A</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t>NO SCHEDULED FLIGHTS</a:t>
                      </a: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r>
                        <a:rPr lang="en-US" dirty="0">
                          <a:solidFill>
                            <a:schemeClr val="tx1"/>
                          </a:solidFill>
                          <a:latin typeface="+mn-lt"/>
                          <a:cs typeface="Calibri" panose="020F0502020204030204" pitchFamily="34" charset="0"/>
                        </a:rPr>
                        <a:t>N/A</a:t>
                      </a:r>
                    </a:p>
                  </a:txBody>
                  <a:tcPr anchor="ctr">
                    <a:cell3D prstMaterial="dkEdge">
                      <a:bevel prst="cross"/>
                      <a:lightRig rig="flood" dir="t"/>
                    </a:cell3D>
                    <a:solidFill>
                      <a:schemeClr val="bg1"/>
                    </a:solidFill>
                  </a:tcPr>
                </a:tc>
                <a:extLst>
                  <a:ext uri="{0D108BD9-81ED-4DB2-BD59-A6C34878D82A}">
                    <a16:rowId xmlns:a16="http://schemas.microsoft.com/office/drawing/2014/main" val="2455518389"/>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703684212"/>
                  </a:ext>
                </a:extLst>
              </a:tr>
              <a:tr h="573652">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solidFill>
                  </a:tcPr>
                </a:tc>
                <a:extLst>
                  <a:ext uri="{0D108BD9-81ED-4DB2-BD59-A6C34878D82A}">
                    <a16:rowId xmlns:a16="http://schemas.microsoft.com/office/drawing/2014/main" val="2176584479"/>
                  </a:ext>
                </a:extLst>
              </a:tr>
              <a:tr h="622356">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tc>
                  <a:txBody>
                    <a:bodyPr/>
                    <a:lstStyle/>
                    <a:p>
                      <a:pPr algn="ctr"/>
                      <a:endParaRPr lang="en-US" dirty="0">
                        <a:solidFill>
                          <a:schemeClr val="bg1"/>
                        </a:solidFill>
                        <a:latin typeface="Calibri" panose="020F0502020204030204" pitchFamily="34" charset="0"/>
                        <a:cs typeface="Calibri" panose="020F0502020204030204" pitchFamily="34" charset="0"/>
                      </a:endParaRPr>
                    </a:p>
                  </a:txBody>
                  <a:tcPr anchor="ctr">
                    <a:cell3D prstMaterial="dkEdge">
                      <a:bevel prst="cross"/>
                      <a:lightRig rig="flood" dir="t"/>
                    </a:cell3D>
                    <a:solidFill>
                      <a:schemeClr val="bg1">
                        <a:lumMod val="85000"/>
                      </a:schemeClr>
                    </a:solidFill>
                  </a:tcPr>
                </a:tc>
                <a:extLst>
                  <a:ext uri="{0D108BD9-81ED-4DB2-BD59-A6C34878D82A}">
                    <a16:rowId xmlns:a16="http://schemas.microsoft.com/office/drawing/2014/main" val="3379907838"/>
                  </a:ext>
                </a:extLst>
              </a:tr>
            </a:tbl>
          </a:graphicData>
        </a:graphic>
      </p:graphicFrame>
      <p:sp>
        <p:nvSpPr>
          <p:cNvPr id="10" name="TextBox 9">
            <a:extLst>
              <a:ext uri="{FF2B5EF4-FFF2-40B4-BE49-F238E27FC236}">
                <a16:creationId xmlns:a16="http://schemas.microsoft.com/office/drawing/2014/main" id="{ABC42B3C-8078-CEF3-FE9A-7CEA3F1755E3}"/>
              </a:ext>
            </a:extLst>
          </p:cNvPr>
          <p:cNvSpPr txBox="1"/>
          <p:nvPr/>
        </p:nvSpPr>
        <p:spPr>
          <a:xfrm>
            <a:off x="1151313" y="5791200"/>
            <a:ext cx="6829425" cy="646331"/>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Seats: T - Tentative, F - Firm, TBD - To Be Determined</a:t>
            </a:r>
          </a:p>
          <a:p>
            <a:pPr algn="ctr"/>
            <a:r>
              <a:rPr lang="en-US" dirty="0">
                <a:solidFill>
                  <a:schemeClr val="bg1"/>
                </a:solidFill>
                <a:latin typeface="Calibri" panose="020F0502020204030204" pitchFamily="34" charset="0"/>
                <a:cs typeface="Calibri" panose="020F0502020204030204" pitchFamily="34" charset="0"/>
              </a:rPr>
              <a:t>ALL FLIGHTS SCHEDULES ARE SUBJECT TO CHANGE WITHOUT NOTICE</a:t>
            </a:r>
          </a:p>
        </p:txBody>
      </p:sp>
      <p:sp>
        <p:nvSpPr>
          <p:cNvPr id="9" name="TextBox 8">
            <a:extLst>
              <a:ext uri="{FF2B5EF4-FFF2-40B4-BE49-F238E27FC236}">
                <a16:creationId xmlns:a16="http://schemas.microsoft.com/office/drawing/2014/main" id="{28FD0DD8-A631-1539-889B-2A7634FAD44B}"/>
              </a:ext>
            </a:extLst>
          </p:cNvPr>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7EEA4B0-626F-185D-4E2F-31DB3C3B24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960460637"/>
      </p:ext>
    </p:extLst>
  </p:cSld>
  <p:clrMapOvr>
    <a:masterClrMapping/>
  </p:clrMapOvr>
  <p:transition spd="slow" advClick="0" advTm="10000">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400" b="1" kern="0" dirty="0">
                <a:solidFill>
                  <a:srgbClr val="DDDDDD"/>
                </a:solidFill>
                <a:latin typeface="Calibri" panose="020F0502020204030204" pitchFamily="34" charset="0"/>
                <a:cs typeface="Calibri" panose="020F0502020204030204" pitchFamily="34" charset="0"/>
              </a:rPr>
              <a:t>Passenger Assistance</a:t>
            </a:r>
          </a:p>
        </p:txBody>
      </p:sp>
      <p:sp>
        <p:nvSpPr>
          <p:cNvPr id="10" name="TextBox 9"/>
          <p:cNvSpPr txBox="1"/>
          <p:nvPr/>
        </p:nvSpPr>
        <p:spPr>
          <a:xfrm>
            <a:off x="811317" y="1618593"/>
            <a:ext cx="7521366" cy="4247317"/>
          </a:xfrm>
          <a:prstGeom prst="rect">
            <a:avLst/>
          </a:prstGeom>
          <a:noFill/>
        </p:spPr>
        <p:txBody>
          <a:bodyPr wrap="square" rtlCol="0">
            <a:spAutoFit/>
          </a:bodyPr>
          <a:lstStyle/>
          <a:p>
            <a:pPr algn="ctr"/>
            <a:r>
              <a:rPr lang="en-US" dirty="0">
                <a:solidFill>
                  <a:schemeClr val="bg1"/>
                </a:solidFill>
                <a:latin typeface="Calibri" panose="020F0502020204030204" pitchFamily="34" charset="0"/>
                <a:cs typeface="Calibri" panose="020F0502020204030204" pitchFamily="34" charset="0"/>
              </a:rPr>
              <a:t>Please visit the Passenger Service Center for questions/concerns &amp;</a:t>
            </a:r>
          </a:p>
          <a:p>
            <a:pPr algn="ctr"/>
            <a:r>
              <a:rPr lang="en-US" dirty="0">
                <a:solidFill>
                  <a:schemeClr val="bg1"/>
                </a:solidFill>
                <a:latin typeface="Calibri" panose="020F0502020204030204" pitchFamily="34" charset="0"/>
                <a:cs typeface="Calibri" panose="020F0502020204030204" pitchFamily="34" charset="0"/>
              </a:rPr>
              <a:t>contact us prior to travel for the latest updates/information on flight restrictions</a:t>
            </a:r>
          </a:p>
          <a:p>
            <a:pPr algn="ctr"/>
            <a:r>
              <a:rPr lang="en-US" dirty="0">
                <a:solidFill>
                  <a:schemeClr val="bg1"/>
                </a:solidFill>
                <a:latin typeface="Calibri" panose="020F0502020204030204" pitchFamily="34" charset="0"/>
                <a:cs typeface="Calibri" panose="020F0502020204030204" pitchFamily="34" charset="0"/>
              </a:rPr>
              <a:t>&amp; flight information.</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Commercial: +39-0434-308242</a:t>
            </a:r>
          </a:p>
          <a:p>
            <a:pPr algn="ctr"/>
            <a:r>
              <a:rPr lang="en-US" dirty="0">
                <a:solidFill>
                  <a:schemeClr val="bg1"/>
                </a:solidFill>
                <a:latin typeface="Calibri" panose="020F0502020204030204" pitchFamily="34" charset="0"/>
                <a:cs typeface="Calibri" panose="020F0502020204030204" pitchFamily="34" charset="0"/>
              </a:rPr>
              <a:t>DSN: (314) 632-8242</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Email: AvianoSpaceA@us.af.mil</a:t>
            </a:r>
          </a:p>
          <a:p>
            <a:pPr algn="ctr"/>
            <a:r>
              <a:rPr lang="en-US" dirty="0">
                <a:solidFill>
                  <a:schemeClr val="bg1"/>
                </a:solidFill>
                <a:latin typeface="Calibri" panose="020F0502020204030204" pitchFamily="34" charset="0"/>
                <a:cs typeface="Calibri" panose="020F0502020204030204" pitchFamily="34" charset="0"/>
              </a:rPr>
              <a:t>Hours of operation:</a:t>
            </a:r>
          </a:p>
          <a:p>
            <a:pPr algn="ctr"/>
            <a:r>
              <a:rPr lang="en-US" dirty="0">
                <a:solidFill>
                  <a:schemeClr val="bg1"/>
                </a:solidFill>
                <a:latin typeface="Calibri" panose="020F0502020204030204" pitchFamily="34" charset="0"/>
                <a:cs typeface="Calibri" panose="020F0502020204030204" pitchFamily="34" charset="0"/>
              </a:rPr>
              <a:t>0800L-1500L</a:t>
            </a:r>
          </a:p>
          <a:p>
            <a:pPr algn="ctr"/>
            <a:endParaRPr lang="en-US" dirty="0">
              <a:solidFill>
                <a:schemeClr val="bg1"/>
              </a:solidFill>
              <a:latin typeface="Calibri" panose="020F0502020204030204" pitchFamily="34" charset="0"/>
              <a:cs typeface="Calibri" panose="020F0502020204030204" pitchFamily="34" charset="0"/>
            </a:endParaRPr>
          </a:p>
          <a:p>
            <a:pPr algn="ctr"/>
            <a:r>
              <a:rPr lang="en-US" dirty="0">
                <a:solidFill>
                  <a:schemeClr val="bg1"/>
                </a:solidFill>
                <a:latin typeface="Calibri" panose="020F0502020204030204" pitchFamily="34" charset="0"/>
                <a:cs typeface="Calibri" panose="020F0502020204030204" pitchFamily="34" charset="0"/>
              </a:rPr>
              <a:t>AMC Passenger Terminal Survey or Interactive Comment Evaluations (ICE)</a:t>
            </a:r>
          </a:p>
          <a:p>
            <a:pPr algn="ctr"/>
            <a:r>
              <a:rPr lang="en-US" dirty="0">
                <a:solidFill>
                  <a:schemeClr val="bg1"/>
                </a:solidFill>
                <a:latin typeface="Calibri" panose="020F0502020204030204" pitchFamily="34" charset="0"/>
                <a:cs typeface="Calibri" panose="020F0502020204030204" pitchFamily="34" charset="0"/>
              </a:rPr>
              <a:t>QR Code is also available through out the Terminal Area</a:t>
            </a:r>
          </a:p>
          <a:p>
            <a:pPr algn="ctr"/>
            <a:r>
              <a:rPr lang="en-US" dirty="0">
                <a:solidFill>
                  <a:schemeClr val="bg1"/>
                </a:solidFill>
                <a:latin typeface="Calibri" panose="020F0502020204030204" pitchFamily="34" charset="0"/>
                <a:cs typeface="Calibri" panose="020F0502020204030204" pitchFamily="34" charset="0"/>
                <a:hlinkClick r:id="rId2"/>
              </a:rPr>
              <a:t> https://ice.disa.mil/index.cfm?fa=card&amp;sp=112382&amp;s=404&amp;dep=*DoD&amp;sc=30</a:t>
            </a:r>
            <a:endParaRPr lang="en-US" dirty="0">
              <a:solidFill>
                <a:schemeClr val="bg1"/>
              </a:solidFill>
              <a:latin typeface="Calibri" panose="020F0502020204030204" pitchFamily="34" charset="0"/>
              <a:cs typeface="Calibri" panose="020F0502020204030204" pitchFamily="34" charset="0"/>
            </a:endParaRP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997038188"/>
      </p:ext>
    </p:extLst>
  </p:cSld>
  <p:clrMapOvr>
    <a:masterClrMapping/>
  </p:clrMapOvr>
  <p:transition spd="slow" advClick="0" advTm="10000">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28600" y="1618593"/>
            <a:ext cx="8694615" cy="4524315"/>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 SPACE AVAILABLE (SPACE-A) IS A PRIVILEGE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WHEN MISSION &amp; CARGO LOADS ALLOW, SEATS MAY BE MADE AVAILABLE TO</a:t>
            </a:r>
          </a:p>
          <a:p>
            <a:r>
              <a:rPr lang="en-US" dirty="0">
                <a:solidFill>
                  <a:schemeClr val="bg1"/>
                </a:solidFill>
                <a:latin typeface="Calibri" panose="020F0502020204030204" pitchFamily="34" charset="0"/>
                <a:cs typeface="Calibri" panose="020F0502020204030204" pitchFamily="34" charset="0"/>
              </a:rPr>
              <a:t>ELIGIBLE PASSENGERS</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PLEASE BE AWARE THAT SPACE-A TRAVELERS MUST BE PREPARED TO COVER</a:t>
            </a:r>
          </a:p>
          <a:p>
            <a:r>
              <a:rPr lang="en-US" dirty="0">
                <a:solidFill>
                  <a:schemeClr val="bg1"/>
                </a:solidFill>
                <a:latin typeface="Calibri" panose="020F0502020204030204" pitchFamily="34" charset="0"/>
                <a:cs typeface="Calibri" panose="020F0502020204030204" pitchFamily="34" charset="0"/>
              </a:rPr>
              <a:t>COMMERCIAL TRAVEL EXPENSES IF SPACE-A FLIGHTS ARE CHANGED OR BECOME</a:t>
            </a:r>
          </a:p>
          <a:p>
            <a:r>
              <a:rPr lang="en-US" dirty="0">
                <a:solidFill>
                  <a:schemeClr val="bg1"/>
                </a:solidFill>
                <a:latin typeface="Calibri" panose="020F0502020204030204" pitchFamily="34" charset="0"/>
                <a:cs typeface="Calibri" panose="020F0502020204030204" pitchFamily="34" charset="0"/>
              </a:rPr>
              <a:t>UNAVAILABLE</a:t>
            </a:r>
          </a:p>
          <a:p>
            <a:endParaRPr lang="en-US" dirty="0">
              <a:solidFill>
                <a:schemeClr val="bg1"/>
              </a:solidFill>
              <a:latin typeface="Calibri" panose="020F0502020204030204" pitchFamily="34" charset="0"/>
              <a:cs typeface="Calibri" panose="020F0502020204030204" pitchFamily="34" charset="0"/>
            </a:endParaRPr>
          </a:p>
          <a:p>
            <a:r>
              <a:rPr lang="en-US" dirty="0">
                <a:solidFill>
                  <a:schemeClr val="bg1"/>
                </a:solidFill>
                <a:latin typeface="Calibri" panose="020F0502020204030204" pitchFamily="34" charset="0"/>
                <a:cs typeface="Calibri" panose="020F0502020204030204" pitchFamily="34" charset="0"/>
              </a:rPr>
              <a:t>• PER DODI 4515.13, SECTION 4 PARAGRAPH 4.1.A, RESERVATIONS: THERE IS NO</a:t>
            </a:r>
          </a:p>
          <a:p>
            <a:r>
              <a:rPr lang="en-US" dirty="0">
                <a:solidFill>
                  <a:schemeClr val="bg1"/>
                </a:solidFill>
                <a:latin typeface="Calibri" panose="020F0502020204030204" pitchFamily="34" charset="0"/>
                <a:cs typeface="Calibri" panose="020F0502020204030204" pitchFamily="34" charset="0"/>
              </a:rPr>
              <a:t>GUARANTEE OF TRANSPORTATION, AND RESERVATIONS WILL NOT BE ACCEPTED OR</a:t>
            </a:r>
          </a:p>
          <a:p>
            <a:r>
              <a:rPr lang="en-US" dirty="0">
                <a:solidFill>
                  <a:schemeClr val="bg1"/>
                </a:solidFill>
                <a:latin typeface="Calibri" panose="020F0502020204030204" pitchFamily="34" charset="0"/>
                <a:cs typeface="Calibri" panose="020F0502020204030204" pitchFamily="34" charset="0"/>
              </a:rPr>
              <a:t>MADE FOR ANY SPACE AVAILABLE TRAVELER. ALL FLIGHTS ARE SUBJECT TO CHANGE</a:t>
            </a:r>
          </a:p>
          <a:p>
            <a:r>
              <a:rPr lang="en-US" dirty="0">
                <a:solidFill>
                  <a:schemeClr val="bg1"/>
                </a:solidFill>
                <a:latin typeface="Calibri" panose="020F0502020204030204" pitchFamily="34" charset="0"/>
                <a:cs typeface="Calibri" panose="020F0502020204030204" pitchFamily="34" charset="0"/>
              </a:rPr>
              <a:t>OR CANCELLATION WITHOUT NOTICE</a:t>
            </a:r>
          </a:p>
          <a:p>
            <a:endParaRPr lang="en-US" dirty="0">
              <a:solidFill>
                <a:schemeClr val="bg1"/>
              </a:solidFill>
              <a:latin typeface="Calibri" panose="020F0502020204030204" pitchFamily="34" charset="0"/>
              <a:cs typeface="Calibri" panose="020F0502020204030204" pitchFamily="34" charset="0"/>
            </a:endParaRPr>
          </a:p>
          <a:p>
            <a:pPr algn="ctr"/>
            <a:r>
              <a:rPr lang="en-US" u="sng" dirty="0">
                <a:solidFill>
                  <a:srgbClr val="FF0000"/>
                </a:solidFill>
                <a:latin typeface="Calibri" panose="020F0502020204030204" pitchFamily="34" charset="0"/>
                <a:cs typeface="Calibri" panose="020F0502020204030204" pitchFamily="34" charset="0"/>
              </a:rPr>
              <a:t>ACTIVE DUTY PERSONNEL: TO SIGN UP FOR THE SPACE A PROGRAM YOU MUST BE</a:t>
            </a:r>
          </a:p>
          <a:p>
            <a:pPr algn="ctr"/>
            <a:r>
              <a:rPr lang="en-US" u="sng" dirty="0">
                <a:solidFill>
                  <a:srgbClr val="FF0000"/>
                </a:solidFill>
                <a:latin typeface="Calibri" panose="020F0502020204030204" pitchFamily="34" charset="0"/>
                <a:cs typeface="Calibri" panose="020F0502020204030204" pitchFamily="34" charset="0"/>
              </a:rPr>
              <a:t>IN LEAVE STATUS</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spTree>
    <p:extLst>
      <p:ext uri="{BB962C8B-B14F-4D97-AF65-F5344CB8AC3E}">
        <p14:creationId xmlns:p14="http://schemas.microsoft.com/office/powerpoint/2010/main" val="1598688147"/>
      </p:ext>
    </p:extLst>
  </p:cSld>
  <p:clrMapOvr>
    <a:masterClrMapping/>
  </p:clrMapOvr>
  <p:transition spd="slow" advClick="0" advTm="10000">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45920" y="320040"/>
            <a:ext cx="5867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en-US" altLang="en-US" sz="2000" b="1" kern="0" dirty="0">
                <a:solidFill>
                  <a:srgbClr val="DDDDDD"/>
                </a:solidFill>
                <a:latin typeface="Calibri" panose="020F0502020204030204" pitchFamily="34" charset="0"/>
                <a:cs typeface="Calibri" panose="020F0502020204030204" pitchFamily="34" charset="0"/>
              </a:rPr>
              <a:t>Space Available Reminders</a:t>
            </a:r>
          </a:p>
        </p:txBody>
      </p:sp>
      <p:sp>
        <p:nvSpPr>
          <p:cNvPr id="10" name="TextBox 9"/>
          <p:cNvSpPr txBox="1"/>
          <p:nvPr/>
        </p:nvSpPr>
        <p:spPr>
          <a:xfrm>
            <a:off x="232312" y="1055550"/>
            <a:ext cx="8694615" cy="369332"/>
          </a:xfrm>
          <a:prstGeom prst="rect">
            <a:avLst/>
          </a:prstGeom>
          <a:noFill/>
        </p:spPr>
        <p:txBody>
          <a:bodyPr wrap="square" rtlCol="0">
            <a:spAutoFit/>
          </a:bodyPr>
          <a:lstStyle/>
          <a:p>
            <a:pPr algn="ctr"/>
            <a:r>
              <a:rPr lang="en-US" u="sng" dirty="0">
                <a:solidFill>
                  <a:schemeClr val="bg1"/>
                </a:solidFill>
                <a:latin typeface="Calibri" panose="020F0502020204030204" pitchFamily="34" charset="0"/>
                <a:cs typeface="Calibri" panose="020F0502020204030204" pitchFamily="34" charset="0"/>
              </a:rPr>
              <a:t>• WE FOLLOW TSA GUIDELINES: https://www.tsa.gov/</a:t>
            </a:r>
          </a:p>
        </p:txBody>
      </p:sp>
      <p:sp>
        <p:nvSpPr>
          <p:cNvPr id="9" name="TextBox 8"/>
          <p:cNvSpPr txBox="1">
            <a:spLocks/>
          </p:cNvSpPr>
          <p:nvPr/>
        </p:nvSpPr>
        <p:spPr>
          <a:xfrm>
            <a:off x="7604760" y="240521"/>
            <a:ext cx="1234440" cy="1131079"/>
          </a:xfrm>
          <a:prstGeom prst="rect">
            <a:avLst/>
          </a:prstGeom>
          <a:noFill/>
          <a:ln w="12700">
            <a:solidFill>
              <a:schemeClr val="bg1"/>
            </a:solidFill>
          </a:ln>
        </p:spPr>
        <p:txBody>
          <a:bodyPr wrap="square" rtlCol="0">
            <a:spAutoFit/>
          </a:bodyPr>
          <a:lstStyle/>
          <a:p>
            <a:pPr algn="ctr"/>
            <a:r>
              <a:rPr lang="en-US" sz="2250" dirty="0">
                <a:solidFill>
                  <a:schemeClr val="bg1">
                    <a:lumMod val="75000"/>
                  </a:schemeClr>
                </a:solidFill>
              </a:rPr>
              <a:t>Optional</a:t>
            </a:r>
          </a:p>
          <a:p>
            <a:pPr algn="ctr"/>
            <a:r>
              <a:rPr lang="en-US" sz="2250" dirty="0">
                <a:solidFill>
                  <a:schemeClr val="bg1">
                    <a:lumMod val="75000"/>
                  </a:schemeClr>
                </a:solidFill>
              </a:rPr>
              <a:t>Unit</a:t>
            </a:r>
          </a:p>
          <a:p>
            <a:pPr algn="ctr"/>
            <a:r>
              <a:rPr lang="en-US" sz="2250" dirty="0">
                <a:solidFill>
                  <a:schemeClr val="bg1">
                    <a:lumMod val="75000"/>
                  </a:schemeClr>
                </a:solidFill>
              </a:rPr>
              <a:t>Crest</a:t>
            </a:r>
          </a:p>
        </p:txBody>
      </p:sp>
      <p:pic>
        <p:nvPicPr>
          <p:cNvPr id="3" name="Picture 2">
            <a:extLst>
              <a:ext uri="{FF2B5EF4-FFF2-40B4-BE49-F238E27FC236}">
                <a16:creationId xmlns:a16="http://schemas.microsoft.com/office/drawing/2014/main" id="{A546B1A2-6785-9B94-5CFE-DA87D05A18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9360" y="117024"/>
            <a:ext cx="1343855" cy="1378072"/>
          </a:xfrm>
          <a:prstGeom prst="rect">
            <a:avLst/>
          </a:prstGeom>
        </p:spPr>
      </p:pic>
      <p:pic>
        <p:nvPicPr>
          <p:cNvPr id="5" name="Picture 4">
            <a:extLst>
              <a:ext uri="{FF2B5EF4-FFF2-40B4-BE49-F238E27FC236}">
                <a16:creationId xmlns:a16="http://schemas.microsoft.com/office/drawing/2014/main" id="{99D36CA9-7006-BF48-15FD-4CFAC4A5B6F0}"/>
              </a:ext>
            </a:extLst>
          </p:cNvPr>
          <p:cNvPicPr>
            <a:picLocks noChangeAspect="1"/>
          </p:cNvPicPr>
          <p:nvPr/>
        </p:nvPicPr>
        <p:blipFill>
          <a:blip r:embed="rId3"/>
          <a:stretch>
            <a:fillRect/>
          </a:stretch>
        </p:blipFill>
        <p:spPr>
          <a:xfrm>
            <a:off x="3048000" y="1424882"/>
            <a:ext cx="3305175" cy="3260631"/>
          </a:xfrm>
          <a:prstGeom prst="rect">
            <a:avLst/>
          </a:prstGeom>
        </p:spPr>
      </p:pic>
      <p:sp>
        <p:nvSpPr>
          <p:cNvPr id="2" name="TextBox 1">
            <a:extLst>
              <a:ext uri="{FF2B5EF4-FFF2-40B4-BE49-F238E27FC236}">
                <a16:creationId xmlns:a16="http://schemas.microsoft.com/office/drawing/2014/main" id="{965BFE4A-5E55-C425-50AB-24E4BB0B09E1}"/>
              </a:ext>
            </a:extLst>
          </p:cNvPr>
          <p:cNvSpPr txBox="1"/>
          <p:nvPr/>
        </p:nvSpPr>
        <p:spPr>
          <a:xfrm>
            <a:off x="152400" y="4694454"/>
            <a:ext cx="8534400" cy="2469907"/>
          </a:xfrm>
          <a:prstGeom prst="rect">
            <a:avLst/>
          </a:prstGeom>
          <a:noFill/>
        </p:spPr>
        <p:txBody>
          <a:bodyPr wrap="square" rtlCol="0">
            <a:spAutoFit/>
          </a:bodyPr>
          <a:lstStyle/>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Each passenger may check two pieces of luggage up to 70 pounds and 62 linear (</a:t>
            </a:r>
            <a:r>
              <a:rPr lang="en-US" sz="1050" dirty="0" err="1">
                <a:solidFill>
                  <a:schemeClr val="bg1"/>
                </a:solidFill>
                <a:latin typeface="Calibri" panose="020F0502020204030204" pitchFamily="34" charset="0"/>
                <a:cs typeface="Calibri" panose="020F0502020204030204" pitchFamily="34" charset="0"/>
              </a:rPr>
              <a:t>length+width+height</a:t>
            </a:r>
            <a:r>
              <a:rPr lang="en-US" sz="1050" dirty="0">
                <a:solidFill>
                  <a:schemeClr val="bg1"/>
                </a:solidFill>
                <a:latin typeface="Calibri" panose="020F0502020204030204" pitchFamily="34" charset="0"/>
                <a:cs typeface="Calibri" panose="020F0502020204030204" pitchFamily="34" charset="0"/>
              </a:rPr>
              <a:t>) inches each. Motorized assistance equipment may not exceed 100 pounds in weight.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Luggage allowances may be combined per family, e.g. 4 checked items are allowed for a 2-passenger family (Pooling baggage). Passengers should include their name and current address on or inside checked luggage. It is also advisable to place a copy of appropriate leave paperwork in checked luggage. </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Passengers are also permitted one, 45-linear inch, hand-carried item, e.g. small suitcase, garment bag, backpack. This item must fit under the seat or in available overhead compartments in the cabin area. Items that are too large must be checked and will count against the passenger's checked luggage limit and One hand-carried, personal item, e.g. cosmetic case, purse, briefcase, is also permitted. Note: Luggage allowances may be limited by smaller-size aircraft or other factors. Check with passenger service agents for more information.</a:t>
            </a:r>
          </a:p>
          <a:p>
            <a:pPr marL="285750" indent="-285750">
              <a:buFont typeface="Arial" panose="020B0604020202020204" pitchFamily="34" charset="0"/>
              <a:buChar char="•"/>
            </a:pPr>
            <a:endParaRPr lang="en-US" sz="105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1050" dirty="0">
                <a:solidFill>
                  <a:schemeClr val="bg1"/>
                </a:solidFill>
                <a:latin typeface="Calibri" panose="020F0502020204030204" pitchFamily="34" charset="0"/>
                <a:cs typeface="Calibri" panose="020F0502020204030204" pitchFamily="34" charset="0"/>
              </a:rPr>
              <a:t>Per AMC: Excess Baggage costs are $125 per excess baggage piece</a:t>
            </a:r>
          </a:p>
          <a:p>
            <a:pPr marL="285750" indent="-285750">
              <a:buFont typeface="Arial" panose="020B0604020202020204" pitchFamily="34" charset="0"/>
              <a:buChar char="•"/>
            </a:pPr>
            <a:endParaRPr lang="en-US" sz="900" dirty="0">
              <a:solidFill>
                <a:schemeClr val="bg1"/>
              </a:solidFill>
            </a:endParaRPr>
          </a:p>
          <a:p>
            <a:pPr marL="285750" indent="-285750">
              <a:buFont typeface="Arial" panose="020B0604020202020204" pitchFamily="34" charset="0"/>
              <a:buChar char="•"/>
            </a:pPr>
            <a:endParaRPr lang="en-US" sz="900" dirty="0">
              <a:solidFill>
                <a:schemeClr val="bg1"/>
              </a:solidFill>
            </a:endParaRPr>
          </a:p>
        </p:txBody>
      </p:sp>
    </p:spTree>
    <p:extLst>
      <p:ext uri="{BB962C8B-B14F-4D97-AF65-F5344CB8AC3E}">
        <p14:creationId xmlns:p14="http://schemas.microsoft.com/office/powerpoint/2010/main" val="4204571516"/>
      </p:ext>
    </p:extLst>
  </p:cSld>
  <p:clrMapOvr>
    <a:masterClrMapping/>
  </p:clrMapOvr>
  <p:transition spd="slow" advClick="0" advTm="10000">
    <p:cover dir="d"/>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gradFill rotWithShape="0">
          <a:gsLst>
            <a:gs pos="0">
              <a:schemeClr val="accent1"/>
            </a:gs>
            <a:gs pos="100000">
              <a:srgbClr val="00CC00"/>
            </a:gs>
          </a:gsLst>
          <a:lin ang="5400000" scaled="1"/>
        </a:gradFill>
        <a:ln w="9525" cap="flat" cmpd="sng" algn="ctr">
          <a:noFill/>
          <a:prstDash val="solid"/>
          <a:round/>
          <a:headEnd type="none" w="med" len="med"/>
          <a:tailEnd type="none" w="med" len="med"/>
        </a:ln>
        <a:effectLst>
          <a:outerShdw dist="53882" dir="2700000" algn="ctr" rotWithShape="0">
            <a:srgbClr val="C0C0C0">
              <a:alpha val="80000"/>
            </a:srgbClr>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6AFA6DE689334D85816853948AA720" ma:contentTypeVersion="0" ma:contentTypeDescription="Create a new document." ma:contentTypeScope="" ma:versionID="c1709d7c5f62f39638c2287027d001e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3F95ED-874D-4FC9-B924-60A0D73CA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8066747-3E6A-4949-9510-DCA6B42DCC91}">
  <ds:schemaRefs>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s>
</ds:datastoreItem>
</file>

<file path=customXml/itemProps3.xml><?xml version="1.0" encoding="utf-8"?>
<ds:datastoreItem xmlns:ds="http://schemas.openxmlformats.org/officeDocument/2006/customXml" ds:itemID="{6F45A29F-FA42-400A-A530-F7FE690879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2153</TotalTime>
  <Words>626</Words>
  <Application>Microsoft Office PowerPoint</Application>
  <PresentationFormat>On-screen Show (4:3)</PresentationFormat>
  <Paragraphs>86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Blank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c:title>
  <dc:creator>VINUP</dc:creator>
  <cp:lastModifiedBy>MCELROY, RYAN M A1C USAF AETC 737 TRG/WG24033</cp:lastModifiedBy>
  <cp:revision>364</cp:revision>
  <dcterms:created xsi:type="dcterms:W3CDTF">2015-06-30T15:32:34Z</dcterms:created>
  <dcterms:modified xsi:type="dcterms:W3CDTF">2025-07-25T06:07:13Z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0x010100FE6AFA6DE689334D85816853948AA720</vt:lpwstr>
  </property>
  <property fmtid="{D5CDD505-2E9C-101B-9397-08002B2CF9AE}" pid="3" name="_dlc_DocIdItemGuid">
    <vt:lpwstr>1ae9919f-7fb8-4e2d-ac61-ef15a3571c2c</vt:lpwstr>
  </property>
  <property fmtid="{D5CDD505-2E9C-101B-9397-08002B2CF9AE}" pid="4" name="Order">
    <vt:r8>5600</vt:r8>
  </property>
</Properties>
</file>